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81" r:id="rId2"/>
    <p:sldId id="283" r:id="rId3"/>
    <p:sldId id="285" r:id="rId4"/>
    <p:sldId id="286" r:id="rId5"/>
    <p:sldId id="287" r:id="rId6"/>
    <p:sldId id="288" r:id="rId7"/>
    <p:sldId id="289" r:id="rId8"/>
    <p:sldId id="311" r:id="rId9"/>
    <p:sldId id="290" r:id="rId10"/>
    <p:sldId id="310" r:id="rId11"/>
    <p:sldId id="291" r:id="rId12"/>
    <p:sldId id="299" r:id="rId13"/>
    <p:sldId id="307" r:id="rId14"/>
    <p:sldId id="308" r:id="rId15"/>
    <p:sldId id="296" r:id="rId16"/>
    <p:sldId id="293" r:id="rId17"/>
    <p:sldId id="304" r:id="rId18"/>
    <p:sldId id="312" r:id="rId19"/>
    <p:sldId id="302" r:id="rId20"/>
    <p:sldId id="303" r:id="rId21"/>
    <p:sldId id="295" r:id="rId22"/>
    <p:sldId id="300" r:id="rId23"/>
    <p:sldId id="301" r:id="rId24"/>
    <p:sldId id="313" r:id="rId25"/>
    <p:sldId id="273" r:id="rId26"/>
    <p:sldId id="277" r:id="rId27"/>
    <p:sldId id="278" r:id="rId28"/>
    <p:sldId id="279" r:id="rId29"/>
    <p:sldId id="280" r:id="rId30"/>
  </p:sldIdLst>
  <p:sldSz cx="5761038" cy="3240088"/>
  <p:notesSz cx="6858000" cy="9144000"/>
  <p:defaultTextStyle>
    <a:defPPr>
      <a:defRPr lang="en-US"/>
    </a:defPPr>
    <a:lvl1pPr marL="0" algn="l" defTabSz="51435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257175" algn="l" defTabSz="51435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514350" algn="l" defTabSz="51435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771525" algn="l" defTabSz="51435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028700" algn="l" defTabSz="51435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285875" algn="l" defTabSz="51435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1543050" algn="l" defTabSz="51435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1800225" algn="l" defTabSz="51435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057400" algn="l" defTabSz="51435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47" autoAdjust="0"/>
    <p:restoredTop sz="94783" autoAdjust="0"/>
  </p:normalViewPr>
  <p:slideViewPr>
    <p:cSldViewPr>
      <p:cViewPr varScale="1">
        <p:scale>
          <a:sx n="184" d="100"/>
          <a:sy n="184" d="100"/>
        </p:scale>
        <p:origin x="-792" y="-84"/>
      </p:cViewPr>
      <p:guideLst>
        <p:guide orient="horz" pos="1021"/>
        <p:guide pos="18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F3ED07-1A34-455B-900E-3642217A757E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BF21D-48E7-4492-B85F-97F3F15B878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51435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1pPr>
    <a:lvl2pPr marL="257175" algn="l" defTabSz="51435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2pPr>
    <a:lvl3pPr marL="514350" algn="l" defTabSz="51435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3pPr>
    <a:lvl4pPr marL="771525" algn="l" defTabSz="51435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4pPr>
    <a:lvl5pPr marL="1028700" algn="l" defTabSz="51435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5pPr>
    <a:lvl6pPr marL="1285875" algn="l" defTabSz="51435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6pPr>
    <a:lvl7pPr marL="1543050" algn="l" defTabSz="51435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7pPr>
    <a:lvl8pPr marL="1800225" algn="l" defTabSz="51435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8pPr>
    <a:lvl9pPr marL="2057400" algn="l" defTabSz="51435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3556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633E0F-66CB-42BF-BD36-9DADBA29CE2D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4580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758FEC-07B9-456C-A372-D3E0468E1507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5604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C758C2A-56C2-4964-8352-04FD240486D5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6628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AE8C52-32D0-4E2F-8CF8-7FC3550C97AB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6628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AE8C52-32D0-4E2F-8CF8-7FC3550C97AB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BF21D-48E7-4492-B85F-97F3F15B878B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2078" y="1006528"/>
            <a:ext cx="4896882" cy="694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4156" y="1836050"/>
            <a:ext cx="4032727" cy="82802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71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85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543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800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3086C-B0C5-41A9-8E80-C0240BC6ECDE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D46D5-49BD-4B33-BB9E-6C263125B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3086C-B0C5-41A9-8E80-C0240BC6ECDE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D46D5-49BD-4B33-BB9E-6C263125B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76752" y="129754"/>
            <a:ext cx="1296234" cy="27645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8052" y="129754"/>
            <a:ext cx="3792683" cy="27645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3086C-B0C5-41A9-8E80-C0240BC6ECDE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D46D5-49BD-4B33-BB9E-6C263125B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3086C-B0C5-41A9-8E80-C0240BC6ECDE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D46D5-49BD-4B33-BB9E-6C263125B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082" y="2082057"/>
            <a:ext cx="4896882" cy="643517"/>
          </a:xfrm>
        </p:spPr>
        <p:txBody>
          <a:bodyPr anchor="t"/>
          <a:lstStyle>
            <a:lvl1pPr algn="l">
              <a:defRPr sz="2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082" y="1373288"/>
            <a:ext cx="4896882" cy="708769"/>
          </a:xfrm>
        </p:spPr>
        <p:txBody>
          <a:bodyPr anchor="b"/>
          <a:lstStyle>
            <a:lvl1pPr marL="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3086C-B0C5-41A9-8E80-C0240BC6ECDE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D46D5-49BD-4B33-BB9E-6C263125B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8052" y="756021"/>
            <a:ext cx="2544458" cy="2138308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28528" y="756021"/>
            <a:ext cx="2544458" cy="2138308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3086C-B0C5-41A9-8E80-C0240BC6ECDE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D46D5-49BD-4B33-BB9E-6C263125B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8052" y="725270"/>
            <a:ext cx="2545459" cy="302258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257175" indent="0">
              <a:buNone/>
              <a:defRPr sz="1100" b="1"/>
            </a:lvl2pPr>
            <a:lvl3pPr marL="514350" indent="0">
              <a:buNone/>
              <a:defRPr sz="1000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8052" y="1027528"/>
            <a:ext cx="2545459" cy="1866801"/>
          </a:xfrm>
        </p:spPr>
        <p:txBody>
          <a:bodyPr/>
          <a:lstStyle>
            <a:lvl1pPr>
              <a:defRPr sz="14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26528" y="725270"/>
            <a:ext cx="2546459" cy="302258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257175" indent="0">
              <a:buNone/>
              <a:defRPr sz="1100" b="1"/>
            </a:lvl2pPr>
            <a:lvl3pPr marL="514350" indent="0">
              <a:buNone/>
              <a:defRPr sz="1000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26528" y="1027528"/>
            <a:ext cx="2546459" cy="1866801"/>
          </a:xfrm>
        </p:spPr>
        <p:txBody>
          <a:bodyPr/>
          <a:lstStyle>
            <a:lvl1pPr>
              <a:defRPr sz="14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3086C-B0C5-41A9-8E80-C0240BC6ECDE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D46D5-49BD-4B33-BB9E-6C263125B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3086C-B0C5-41A9-8E80-C0240BC6ECDE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D46D5-49BD-4B33-BB9E-6C263125B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3086C-B0C5-41A9-8E80-C0240BC6ECDE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D46D5-49BD-4B33-BB9E-6C263125B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52" y="129003"/>
            <a:ext cx="1895342" cy="549015"/>
          </a:xfrm>
        </p:spPr>
        <p:txBody>
          <a:bodyPr anchor="b"/>
          <a:lstStyle>
            <a:lvl1pPr algn="l">
              <a:defRPr sz="11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2406" y="129004"/>
            <a:ext cx="3220580" cy="2765325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8052" y="678019"/>
            <a:ext cx="1895342" cy="2216310"/>
          </a:xfrm>
        </p:spPr>
        <p:txBody>
          <a:bodyPr/>
          <a:lstStyle>
            <a:lvl1pPr marL="0" indent="0">
              <a:buNone/>
              <a:defRPr sz="800"/>
            </a:lvl1pPr>
            <a:lvl2pPr marL="257175" indent="0">
              <a:buNone/>
              <a:defRPr sz="700"/>
            </a:lvl2pPr>
            <a:lvl3pPr marL="514350" indent="0">
              <a:buNone/>
              <a:defRPr sz="600"/>
            </a:lvl3pPr>
            <a:lvl4pPr marL="771525" indent="0">
              <a:buNone/>
              <a:defRPr sz="500"/>
            </a:lvl4pPr>
            <a:lvl5pPr marL="1028700" indent="0">
              <a:buNone/>
              <a:defRPr sz="500"/>
            </a:lvl5pPr>
            <a:lvl6pPr marL="1285875" indent="0">
              <a:buNone/>
              <a:defRPr sz="500"/>
            </a:lvl6pPr>
            <a:lvl7pPr marL="1543050" indent="0">
              <a:buNone/>
              <a:defRPr sz="500"/>
            </a:lvl7pPr>
            <a:lvl8pPr marL="1800225" indent="0">
              <a:buNone/>
              <a:defRPr sz="500"/>
            </a:lvl8pPr>
            <a:lvl9pPr marL="2057400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3086C-B0C5-41A9-8E80-C0240BC6ECDE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D46D5-49BD-4B33-BB9E-6C263125B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204" y="2268061"/>
            <a:ext cx="3456623" cy="267758"/>
          </a:xfrm>
        </p:spPr>
        <p:txBody>
          <a:bodyPr anchor="b"/>
          <a:lstStyle>
            <a:lvl1pPr algn="l">
              <a:defRPr sz="11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29204" y="289508"/>
            <a:ext cx="3456623" cy="1944053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600"/>
            </a:lvl2pPr>
            <a:lvl3pPr marL="514350" indent="0">
              <a:buNone/>
              <a:defRPr sz="1400"/>
            </a:lvl3pPr>
            <a:lvl4pPr marL="771525" indent="0">
              <a:buNone/>
              <a:defRPr sz="1100"/>
            </a:lvl4pPr>
            <a:lvl5pPr marL="1028700" indent="0">
              <a:buNone/>
              <a:defRPr sz="1100"/>
            </a:lvl5pPr>
            <a:lvl6pPr marL="1285875" indent="0">
              <a:buNone/>
              <a:defRPr sz="1100"/>
            </a:lvl6pPr>
            <a:lvl7pPr marL="1543050" indent="0">
              <a:buNone/>
              <a:defRPr sz="1100"/>
            </a:lvl7pPr>
            <a:lvl8pPr marL="1800225" indent="0">
              <a:buNone/>
              <a:defRPr sz="1100"/>
            </a:lvl8pPr>
            <a:lvl9pPr marL="2057400" indent="0">
              <a:buNone/>
              <a:defRPr sz="11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9204" y="2535819"/>
            <a:ext cx="3456623" cy="380260"/>
          </a:xfrm>
        </p:spPr>
        <p:txBody>
          <a:bodyPr/>
          <a:lstStyle>
            <a:lvl1pPr marL="0" indent="0">
              <a:buNone/>
              <a:defRPr sz="800"/>
            </a:lvl1pPr>
            <a:lvl2pPr marL="257175" indent="0">
              <a:buNone/>
              <a:defRPr sz="700"/>
            </a:lvl2pPr>
            <a:lvl3pPr marL="514350" indent="0">
              <a:buNone/>
              <a:defRPr sz="600"/>
            </a:lvl3pPr>
            <a:lvl4pPr marL="771525" indent="0">
              <a:buNone/>
              <a:defRPr sz="500"/>
            </a:lvl4pPr>
            <a:lvl5pPr marL="1028700" indent="0">
              <a:buNone/>
              <a:defRPr sz="500"/>
            </a:lvl5pPr>
            <a:lvl6pPr marL="1285875" indent="0">
              <a:buNone/>
              <a:defRPr sz="500"/>
            </a:lvl6pPr>
            <a:lvl7pPr marL="1543050" indent="0">
              <a:buNone/>
              <a:defRPr sz="500"/>
            </a:lvl7pPr>
            <a:lvl8pPr marL="1800225" indent="0">
              <a:buNone/>
              <a:defRPr sz="500"/>
            </a:lvl8pPr>
            <a:lvl9pPr marL="2057400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3086C-B0C5-41A9-8E80-C0240BC6ECDE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D46D5-49BD-4B33-BB9E-6C263125B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052" y="129754"/>
            <a:ext cx="5184934" cy="540015"/>
          </a:xfrm>
          <a:prstGeom prst="rect">
            <a:avLst/>
          </a:prstGeom>
        </p:spPr>
        <p:txBody>
          <a:bodyPr vert="horz" lIns="51435" tIns="25718" rIns="51435" bIns="2571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8052" y="756021"/>
            <a:ext cx="5184934" cy="2138308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88052" y="3003082"/>
            <a:ext cx="1344242" cy="17250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3086C-B0C5-41A9-8E80-C0240BC6ECDE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68355" y="3003082"/>
            <a:ext cx="1824329" cy="17250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ct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28744" y="3003082"/>
            <a:ext cx="1344242" cy="17250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D46D5-49BD-4B33-BB9E-6C263125B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14350" rtl="0" eaLnBrk="1" latinLnBrk="0" hangingPunct="1">
        <a:spcBef>
          <a:spcPct val="0"/>
        </a:spcBef>
        <a:buNone/>
        <a:defRPr sz="2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2881" indent="-192881" algn="l" defTabSz="514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17909" indent="-160734" algn="l" defTabSz="51435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spcBef>
          <a:spcPct val="20000"/>
        </a:spcBef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spcBef>
          <a:spcPct val="20000"/>
        </a:spcBef>
        <a:buFont typeface="Arial" pitchFamily="34" charset="0"/>
        <a:buChar char="»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 descr="C:\Users\librarymsi2\Pictures\بسم الله\ب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7" y="0"/>
            <a:ext cx="5759462" cy="3240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ítulo 3"/>
          <p:cNvSpPr>
            <a:spLocks noGrp="1"/>
          </p:cNvSpPr>
          <p:nvPr>
            <p:ph type="title"/>
          </p:nvPr>
        </p:nvSpPr>
        <p:spPr>
          <a:xfrm>
            <a:off x="585106" y="371260"/>
            <a:ext cx="4896882" cy="270007"/>
          </a:xfrm>
        </p:spPr>
        <p:txBody>
          <a:bodyPr/>
          <a:lstStyle/>
          <a:p>
            <a:pPr eaLnBrk="1" hangingPunct="1"/>
            <a:r>
              <a:rPr lang="en-GB" sz="1100" dirty="0" smtClean="0"/>
              <a:t>Ascending Reticular Activating System - </a:t>
            </a:r>
            <a:r>
              <a:rPr lang="en-GB" sz="1100" b="1" dirty="0" smtClean="0">
                <a:solidFill>
                  <a:srgbClr val="FF0000"/>
                </a:solidFill>
              </a:rPr>
              <a:t>ARAS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2"/>
          </p:nvPr>
        </p:nvSpPr>
        <p:spPr>
          <a:xfrm>
            <a:off x="3108560" y="684018"/>
            <a:ext cx="2362426" cy="2160059"/>
          </a:xfrm>
        </p:spPr>
        <p:txBody>
          <a:bodyPr>
            <a:normAutofit/>
          </a:bodyPr>
          <a:lstStyle/>
          <a:p>
            <a:pPr marL="154305" indent="-154305">
              <a:spcBef>
                <a:spcPts val="326"/>
              </a:spcBef>
              <a:buFont typeface="Wingdings 2"/>
              <a:buChar char=""/>
              <a:defRPr/>
            </a:pPr>
            <a:r>
              <a:rPr lang="en-GB" sz="1100" dirty="0" smtClean="0">
                <a:latin typeface="+mj-lt"/>
              </a:rPr>
              <a:t>Receives </a:t>
            </a:r>
            <a:r>
              <a:rPr lang="en-GB" sz="1100" dirty="0" err="1" smtClean="0">
                <a:latin typeface="+mj-lt"/>
              </a:rPr>
              <a:t>fibers</a:t>
            </a:r>
            <a:r>
              <a:rPr lang="en-GB" sz="1100" dirty="0" smtClean="0">
                <a:latin typeface="+mj-lt"/>
              </a:rPr>
              <a:t> from the sensory pathways via long ascending spinal tracts.</a:t>
            </a:r>
          </a:p>
          <a:p>
            <a:pPr marL="154305" indent="-154305">
              <a:spcBef>
                <a:spcPts val="326"/>
              </a:spcBef>
              <a:buFont typeface="Wingdings 2"/>
              <a:buChar char=""/>
              <a:defRPr/>
            </a:pPr>
            <a:r>
              <a:rPr lang="en-GB" sz="1100" dirty="0" smtClean="0">
                <a:solidFill>
                  <a:schemeClr val="accent1"/>
                </a:solidFill>
                <a:latin typeface="+mj-lt"/>
              </a:rPr>
              <a:t>Alertness, maintenance of attention and wakefulness</a:t>
            </a:r>
            <a:r>
              <a:rPr lang="en-GB" sz="1100" dirty="0" smtClean="0">
                <a:latin typeface="+mj-lt"/>
              </a:rPr>
              <a:t>.</a:t>
            </a:r>
          </a:p>
          <a:p>
            <a:pPr marL="154305" indent="-154305">
              <a:spcBef>
                <a:spcPts val="326"/>
              </a:spcBef>
              <a:buFont typeface="Wingdings 2"/>
              <a:buChar char=""/>
              <a:defRPr/>
            </a:pPr>
            <a:r>
              <a:rPr lang="en-GB" sz="1100" dirty="0" smtClean="0">
                <a:latin typeface="+mj-lt"/>
              </a:rPr>
              <a:t>Emotional reactions, important in learning processes.</a:t>
            </a:r>
          </a:p>
          <a:p>
            <a:pPr marL="154305" indent="-154305">
              <a:spcBef>
                <a:spcPts val="326"/>
              </a:spcBef>
              <a:buFont typeface="Wingdings 2"/>
              <a:buChar char=""/>
              <a:defRPr/>
            </a:pPr>
            <a:r>
              <a:rPr lang="en-GB" sz="1100" u="sng" dirty="0" err="1" smtClean="0">
                <a:latin typeface="+mj-lt"/>
              </a:rPr>
              <a:t>Tumor</a:t>
            </a:r>
            <a:r>
              <a:rPr lang="en-GB" sz="1100" u="sng" dirty="0" smtClean="0">
                <a:latin typeface="+mj-lt"/>
              </a:rPr>
              <a:t> or </a:t>
            </a:r>
            <a:r>
              <a:rPr lang="en-GB" sz="1100" u="sng" dirty="0" err="1" smtClean="0">
                <a:latin typeface="+mj-lt"/>
              </a:rPr>
              <a:t>lession</a:t>
            </a:r>
            <a:r>
              <a:rPr lang="en-GB" sz="1100" u="sng" dirty="0" smtClean="0">
                <a:latin typeface="+mj-lt"/>
              </a:rPr>
              <a:t> </a:t>
            </a:r>
            <a:r>
              <a:rPr lang="en-GB" sz="1100" dirty="0" smtClean="0">
                <a:latin typeface="+mj-lt"/>
              </a:rPr>
              <a:t>– sleeping sickness or coma.</a:t>
            </a:r>
            <a:endParaRPr lang="en-GB" sz="1100" dirty="0">
              <a:latin typeface="+mj-lt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900162" y="202506"/>
            <a:ext cx="4140746" cy="267382"/>
          </a:xfrm>
          <a:prstGeom prst="rect">
            <a:avLst/>
          </a:prstGeom>
          <a:noFill/>
        </p:spPr>
        <p:txBody>
          <a:bodyPr lIns="51435" tIns="25718" rIns="51435" bIns="25718">
            <a:spAutoFit/>
          </a:bodyPr>
          <a:lstStyle/>
          <a:p>
            <a:pPr algn="ctr">
              <a:defRPr/>
            </a:pPr>
            <a:r>
              <a:rPr lang="en-GB" sz="1400" dirty="0">
                <a:latin typeface="+mj-lt"/>
              </a:rPr>
              <a:t>Functional divisions of Reticular Formation</a:t>
            </a:r>
          </a:p>
        </p:txBody>
      </p:sp>
      <p:pic>
        <p:nvPicPr>
          <p:cNvPr id="10" name="Picture 4" descr="C:\Documents and Settings\Devan\My Documents\Medicine\Physiology\presentation picture\RASarousal.bmp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16076" y="742520"/>
            <a:ext cx="2522454" cy="1920802"/>
          </a:xfrm>
          <a:noFill/>
        </p:spPr>
      </p:pic>
      <p:sp>
        <p:nvSpPr>
          <p:cNvPr id="11" name="CaixaDeTexto 10"/>
          <p:cNvSpPr txBox="1"/>
          <p:nvPr/>
        </p:nvSpPr>
        <p:spPr>
          <a:xfrm>
            <a:off x="675122" y="2801326"/>
            <a:ext cx="1710308" cy="205827"/>
          </a:xfrm>
          <a:prstGeom prst="rect">
            <a:avLst/>
          </a:prstGeom>
          <a:noFill/>
        </p:spPr>
        <p:txBody>
          <a:bodyPr lIns="51435" tIns="25718" rIns="51435" bIns="25718">
            <a:spAutoFit/>
          </a:bodyPr>
          <a:lstStyle/>
          <a:p>
            <a:pPr>
              <a:defRPr/>
            </a:pPr>
            <a:r>
              <a:rPr lang="en-GB" dirty="0">
                <a:latin typeface="+mj-lt"/>
                <a:cs typeface="+mn-cs"/>
              </a:rPr>
              <a:t>Fig.3 – Brain section.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2247" y="2754313"/>
            <a:ext cx="206692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ítulo 3"/>
          <p:cNvSpPr>
            <a:spLocks noGrp="1"/>
          </p:cNvSpPr>
          <p:nvPr>
            <p:ph type="title"/>
          </p:nvPr>
        </p:nvSpPr>
        <p:spPr>
          <a:xfrm>
            <a:off x="585106" y="371260"/>
            <a:ext cx="4896882" cy="270007"/>
          </a:xfrm>
        </p:spPr>
        <p:txBody>
          <a:bodyPr/>
          <a:lstStyle/>
          <a:p>
            <a:pPr eaLnBrk="1" hangingPunct="1"/>
            <a:r>
              <a:rPr lang="en-GB" sz="1100" dirty="0" smtClean="0"/>
              <a:t>Ascending Reticular Activating System - </a:t>
            </a:r>
            <a:r>
              <a:rPr lang="en-GB" sz="1100" b="1" dirty="0" smtClean="0">
                <a:solidFill>
                  <a:srgbClr val="FF0000"/>
                </a:solidFill>
              </a:rPr>
              <a:t>ARAS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2"/>
          </p:nvPr>
        </p:nvSpPr>
        <p:spPr>
          <a:xfrm>
            <a:off x="3108560" y="684018"/>
            <a:ext cx="2362426" cy="2160059"/>
          </a:xfrm>
        </p:spPr>
        <p:txBody>
          <a:bodyPr>
            <a:normAutofit/>
          </a:bodyPr>
          <a:lstStyle/>
          <a:p>
            <a:pPr marL="154305" indent="-154305">
              <a:spcBef>
                <a:spcPts val="326"/>
              </a:spcBef>
              <a:buFont typeface="Wingdings 2"/>
              <a:buChar char=""/>
              <a:defRPr/>
            </a:pPr>
            <a:r>
              <a:rPr lang="en-GB" sz="1100" dirty="0" smtClean="0">
                <a:latin typeface="+mj-lt"/>
              </a:rPr>
              <a:t>Receives </a:t>
            </a:r>
            <a:r>
              <a:rPr lang="en-GB" sz="1100" dirty="0" err="1" smtClean="0">
                <a:latin typeface="+mj-lt"/>
              </a:rPr>
              <a:t>fibers</a:t>
            </a:r>
            <a:r>
              <a:rPr lang="en-GB" sz="1100" dirty="0" smtClean="0">
                <a:latin typeface="+mj-lt"/>
              </a:rPr>
              <a:t> from the sensory pathways via long ascending spinal tracts.</a:t>
            </a:r>
          </a:p>
          <a:p>
            <a:pPr marL="154305" indent="-154305">
              <a:spcBef>
                <a:spcPts val="326"/>
              </a:spcBef>
              <a:buFont typeface="Wingdings 2"/>
              <a:buChar char=""/>
              <a:defRPr/>
            </a:pPr>
            <a:r>
              <a:rPr lang="en-GB" sz="1100" dirty="0" smtClean="0">
                <a:solidFill>
                  <a:schemeClr val="accent1"/>
                </a:solidFill>
                <a:latin typeface="+mj-lt"/>
              </a:rPr>
              <a:t>Alertness, maintenance of attention and wakefulness</a:t>
            </a:r>
            <a:r>
              <a:rPr lang="en-GB" sz="1100" dirty="0" smtClean="0">
                <a:latin typeface="+mj-lt"/>
              </a:rPr>
              <a:t>.</a:t>
            </a:r>
          </a:p>
          <a:p>
            <a:pPr marL="154305" indent="-154305">
              <a:spcBef>
                <a:spcPts val="326"/>
              </a:spcBef>
              <a:buFont typeface="Wingdings 2"/>
              <a:buChar char=""/>
              <a:defRPr/>
            </a:pPr>
            <a:r>
              <a:rPr lang="en-GB" sz="1100" dirty="0" smtClean="0">
                <a:latin typeface="+mj-lt"/>
              </a:rPr>
              <a:t>Emotional reactions, important in learning processes.</a:t>
            </a:r>
          </a:p>
          <a:p>
            <a:pPr marL="154305" indent="-154305">
              <a:spcBef>
                <a:spcPts val="326"/>
              </a:spcBef>
              <a:buFont typeface="Wingdings 2"/>
              <a:buChar char=""/>
              <a:defRPr/>
            </a:pPr>
            <a:r>
              <a:rPr lang="en-GB" sz="1100" u="sng" dirty="0" err="1" smtClean="0">
                <a:latin typeface="+mj-lt"/>
              </a:rPr>
              <a:t>Tumor</a:t>
            </a:r>
            <a:r>
              <a:rPr lang="en-GB" sz="1100" u="sng" dirty="0" smtClean="0">
                <a:latin typeface="+mj-lt"/>
              </a:rPr>
              <a:t> or </a:t>
            </a:r>
            <a:r>
              <a:rPr lang="en-GB" sz="1100" u="sng" dirty="0" err="1" smtClean="0">
                <a:latin typeface="+mj-lt"/>
              </a:rPr>
              <a:t>lession</a:t>
            </a:r>
            <a:r>
              <a:rPr lang="en-GB" sz="1100" u="sng" dirty="0" smtClean="0">
                <a:latin typeface="+mj-lt"/>
              </a:rPr>
              <a:t> </a:t>
            </a:r>
            <a:r>
              <a:rPr lang="en-GB" sz="1100" dirty="0" smtClean="0">
                <a:latin typeface="+mj-lt"/>
              </a:rPr>
              <a:t>– sleeping sickness or coma.</a:t>
            </a:r>
            <a:endParaRPr lang="en-GB" sz="1100" dirty="0">
              <a:latin typeface="+mj-lt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900162" y="202506"/>
            <a:ext cx="4140746" cy="267382"/>
          </a:xfrm>
          <a:prstGeom prst="rect">
            <a:avLst/>
          </a:prstGeom>
          <a:noFill/>
        </p:spPr>
        <p:txBody>
          <a:bodyPr lIns="51435" tIns="25718" rIns="51435" bIns="25718">
            <a:spAutoFit/>
          </a:bodyPr>
          <a:lstStyle/>
          <a:p>
            <a:pPr algn="ctr">
              <a:defRPr/>
            </a:pPr>
            <a:r>
              <a:rPr lang="en-GB" sz="1400" dirty="0">
                <a:latin typeface="+mj-lt"/>
              </a:rPr>
              <a:t>Functional divisions of Reticular Formation</a:t>
            </a:r>
          </a:p>
        </p:txBody>
      </p:sp>
      <p:pic>
        <p:nvPicPr>
          <p:cNvPr id="10" name="Picture 4" descr="C:\Documents and Settings\Devan\My Documents\Medicine\Physiology\presentation picture\RASarousal.bmp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16076" y="742520"/>
            <a:ext cx="2522454" cy="1920802"/>
          </a:xfrm>
          <a:noFill/>
        </p:spPr>
      </p:pic>
      <p:sp>
        <p:nvSpPr>
          <p:cNvPr id="11" name="CaixaDeTexto 10"/>
          <p:cNvSpPr txBox="1"/>
          <p:nvPr/>
        </p:nvSpPr>
        <p:spPr>
          <a:xfrm>
            <a:off x="675122" y="2801326"/>
            <a:ext cx="1710308" cy="205827"/>
          </a:xfrm>
          <a:prstGeom prst="rect">
            <a:avLst/>
          </a:prstGeom>
          <a:noFill/>
        </p:spPr>
        <p:txBody>
          <a:bodyPr lIns="51435" tIns="25718" rIns="51435" bIns="25718">
            <a:spAutoFit/>
          </a:bodyPr>
          <a:lstStyle/>
          <a:p>
            <a:pPr>
              <a:defRPr/>
            </a:pPr>
            <a:r>
              <a:rPr lang="en-GB" dirty="0">
                <a:latin typeface="+mj-lt"/>
                <a:cs typeface="+mn-cs"/>
              </a:rPr>
              <a:t>Fig.3 – Brain section.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489" y="46845"/>
            <a:ext cx="5598301" cy="3150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97" y="55954"/>
            <a:ext cx="5617769" cy="3134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32" y="35613"/>
            <a:ext cx="5625575" cy="320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934" y="22272"/>
            <a:ext cx="5625575" cy="3207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496" y="41640"/>
            <a:ext cx="5580208" cy="3150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820" y="55113"/>
            <a:ext cx="5552577" cy="3143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49" y="55413"/>
            <a:ext cx="5650120" cy="3174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099" y="55103"/>
            <a:ext cx="5534840" cy="3184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5104"/>
            <a:ext cx="5761038" cy="31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ítulo 1"/>
          <p:cNvSpPr>
            <a:spLocks noGrp="1"/>
          </p:cNvSpPr>
          <p:nvPr>
            <p:ph type="ctrTitle"/>
          </p:nvPr>
        </p:nvSpPr>
        <p:spPr>
          <a:xfrm>
            <a:off x="288052" y="711770"/>
            <a:ext cx="5184934" cy="694519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chemeClr val="bg1"/>
                </a:solidFill>
                <a:cs typeface="Aharoni" pitchFamily="2" charset="-79"/>
              </a:rPr>
              <a:t/>
            </a:r>
            <a:br>
              <a:rPr lang="en-GB" b="1" dirty="0" smtClean="0">
                <a:solidFill>
                  <a:schemeClr val="bg1"/>
                </a:solidFill>
                <a:cs typeface="Aharoni" pitchFamily="2" charset="-79"/>
              </a:rPr>
            </a:br>
            <a:r>
              <a:rPr lang="en-GB" b="1" dirty="0" smtClean="0">
                <a:solidFill>
                  <a:schemeClr val="bg1"/>
                </a:solidFill>
                <a:cs typeface="Aharoni" pitchFamily="2" charset="-79"/>
              </a:rPr>
              <a:t/>
            </a:r>
            <a:br>
              <a:rPr lang="en-GB" b="1" dirty="0" smtClean="0">
                <a:solidFill>
                  <a:schemeClr val="bg1"/>
                </a:solidFill>
                <a:cs typeface="Aharoni" pitchFamily="2" charset="-79"/>
              </a:rPr>
            </a:br>
            <a:r>
              <a:rPr lang="en-GB" b="1" dirty="0" smtClean="0">
                <a:solidFill>
                  <a:schemeClr val="bg1"/>
                </a:solidFill>
                <a:cs typeface="Aharoni" pitchFamily="2" charset="-79"/>
              </a:rPr>
              <a:t/>
            </a:r>
            <a:br>
              <a:rPr lang="en-GB" b="1" dirty="0" smtClean="0">
                <a:solidFill>
                  <a:schemeClr val="bg1"/>
                </a:solidFill>
                <a:cs typeface="Aharoni" pitchFamily="2" charset="-79"/>
              </a:rPr>
            </a:br>
            <a:r>
              <a:rPr lang="en-GB" b="1" dirty="0" smtClean="0">
                <a:solidFill>
                  <a:schemeClr val="bg1"/>
                </a:solidFill>
                <a:cs typeface="Aharoni" pitchFamily="2" charset="-79"/>
              </a:rPr>
              <a:t>RETICULAR FORMATION, SLEEP AND WAKEFULNESS</a:t>
            </a:r>
            <a:r>
              <a:rPr lang="en-US" b="1" dirty="0" smtClean="0">
                <a:solidFill>
                  <a:schemeClr val="bg1"/>
                </a:solidFill>
                <a:cs typeface="Aharoni" pitchFamily="2" charset="-79"/>
              </a:rPr>
              <a:t/>
            </a:r>
            <a:br>
              <a:rPr lang="en-US" b="1" dirty="0" smtClean="0">
                <a:solidFill>
                  <a:schemeClr val="bg1"/>
                </a:solidFill>
                <a:cs typeface="Aharoni" pitchFamily="2" charset="-79"/>
              </a:rPr>
            </a:br>
            <a:r>
              <a:rPr lang="en-US" b="1" dirty="0" smtClean="0">
                <a:solidFill>
                  <a:schemeClr val="bg1"/>
                </a:solidFill>
                <a:cs typeface="Aharoni" pitchFamily="2" charset="-79"/>
              </a:rPr>
              <a:t/>
            </a:r>
            <a:br>
              <a:rPr lang="en-US" b="1" dirty="0" smtClean="0">
                <a:solidFill>
                  <a:schemeClr val="bg1"/>
                </a:solidFill>
                <a:cs typeface="Aharoni" pitchFamily="2" charset="-79"/>
              </a:rPr>
            </a:br>
            <a:r>
              <a:rPr lang="en-US" b="1" dirty="0" smtClean="0">
                <a:solidFill>
                  <a:schemeClr val="bg1"/>
                </a:solidFill>
                <a:cs typeface="Aharoni" pitchFamily="2" charset="-79"/>
              </a:rPr>
              <a:t/>
            </a:r>
            <a:br>
              <a:rPr lang="en-US" b="1" dirty="0" smtClean="0">
                <a:solidFill>
                  <a:schemeClr val="bg1"/>
                </a:solidFill>
                <a:cs typeface="Aharoni" pitchFamily="2" charset="-79"/>
              </a:rPr>
            </a:br>
            <a:r>
              <a:rPr lang="en-US" sz="1200" dirty="0" smtClean="0">
                <a:solidFill>
                  <a:schemeClr val="bg1"/>
                </a:solidFill>
                <a:cs typeface="Aharoni" pitchFamily="2" charset="-79"/>
              </a:rPr>
              <a:t>lecturer: Dr Cyrus </a:t>
            </a:r>
            <a:r>
              <a:rPr lang="en-US" sz="1200" dirty="0" err="1" smtClean="0">
                <a:solidFill>
                  <a:schemeClr val="bg1"/>
                </a:solidFill>
                <a:cs typeface="Aharoni" pitchFamily="2" charset="-79"/>
              </a:rPr>
              <a:t>Jalili</a:t>
            </a:r>
            <a:r>
              <a:rPr lang="en-US" sz="1200" dirty="0" smtClean="0">
                <a:solidFill>
                  <a:schemeClr val="bg1"/>
                </a:solidFill>
                <a:cs typeface="Aharoni" pitchFamily="2" charset="-79"/>
              </a:rPr>
              <a:t/>
            </a:r>
            <a:br>
              <a:rPr lang="en-US" sz="1200" dirty="0" smtClean="0">
                <a:solidFill>
                  <a:schemeClr val="bg1"/>
                </a:solidFill>
                <a:cs typeface="Aharoni" pitchFamily="2" charset="-79"/>
              </a:rPr>
            </a:br>
            <a:r>
              <a:rPr lang="en-US" sz="1200" dirty="0" smtClean="0">
                <a:solidFill>
                  <a:schemeClr val="bg1"/>
                </a:solidFill>
                <a:cs typeface="Aharoni" pitchFamily="2" charset="-79"/>
              </a:rPr>
              <a:t>Kermanshah University of Medical Sciences,</a:t>
            </a:r>
            <a:br>
              <a:rPr lang="en-US" sz="1200" dirty="0" smtClean="0">
                <a:solidFill>
                  <a:schemeClr val="bg1"/>
                </a:solidFill>
                <a:cs typeface="Aharoni" pitchFamily="2" charset="-79"/>
              </a:rPr>
            </a:br>
            <a:r>
              <a:rPr lang="en-US" sz="1200" dirty="0" smtClean="0">
                <a:solidFill>
                  <a:schemeClr val="bg1"/>
                </a:solidFill>
                <a:cs typeface="Aharoni" pitchFamily="2" charset="-79"/>
              </a:rPr>
              <a:t>Faculty of Medicine, Department of Anatomical sciences</a:t>
            </a:r>
            <a:endParaRPr lang="en-GB" sz="1200" dirty="0" smtClean="0">
              <a:solidFill>
                <a:schemeClr val="bg1"/>
              </a:solidFill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511" y="55103"/>
            <a:ext cx="5580208" cy="3129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275" y="64749"/>
            <a:ext cx="5580208" cy="308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32" y="40501"/>
            <a:ext cx="5599571" cy="3144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976" y="38093"/>
            <a:ext cx="5595331" cy="3146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234" y="78976"/>
            <a:ext cx="5592657" cy="30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17" y="2980863"/>
            <a:ext cx="1810404" cy="170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32" y="34021"/>
            <a:ext cx="5625575" cy="3150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9261" y="1332012"/>
            <a:ext cx="1409370" cy="198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8431" y="539924"/>
            <a:ext cx="36004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76679" y="1491526"/>
            <a:ext cx="1974751" cy="177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0517" y="1512190"/>
            <a:ext cx="1409370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4421" y="2155096"/>
            <a:ext cx="1409370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65079" y="1980084"/>
            <a:ext cx="2355600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53946" y="2329792"/>
            <a:ext cx="2599097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86" y="41724"/>
            <a:ext cx="5655623" cy="3172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100" y="55103"/>
            <a:ext cx="5580207" cy="3095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099" y="55103"/>
            <a:ext cx="5534840" cy="3129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43" y="29078"/>
            <a:ext cx="5636864" cy="3184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97" y="101253"/>
            <a:ext cx="5220941" cy="60751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100" i="1" dirty="0" smtClean="0">
                <a:cs typeface="Tahoma" pitchFamily="34" charset="0"/>
              </a:rPr>
              <a:t>Definition</a:t>
            </a:r>
            <a:r>
              <a:rPr lang="en-US" sz="2700" i="1" dirty="0" smtClean="0">
                <a:solidFill>
                  <a:schemeClr val="accent1">
                    <a:satMod val="150000"/>
                  </a:schemeClr>
                </a:solidFill>
              </a:rPr>
              <a:t>        </a:t>
            </a:r>
            <a:endParaRPr lang="fa-IR" sz="2700" i="1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70049" y="843774"/>
            <a:ext cx="5184934" cy="2185559"/>
          </a:xfrm>
        </p:spPr>
        <p:txBody>
          <a:bodyPr>
            <a:normAutofit fontScale="92500" lnSpcReduction="20000"/>
          </a:bodyPr>
          <a:lstStyle/>
          <a:p>
            <a:pPr eaLnBrk="1" hangingPunct="1"/>
            <a:endParaRPr lang="en-US" b="1" dirty="0" smtClean="0">
              <a:cs typeface="Tahoma" pitchFamily="34" charset="0"/>
            </a:endParaRPr>
          </a:p>
          <a:p>
            <a:pPr eaLnBrk="1" hangingPunct="1">
              <a:buNone/>
            </a:pPr>
            <a:r>
              <a:rPr lang="en-US" b="1" dirty="0" smtClean="0">
                <a:cs typeface="Tahoma" pitchFamily="34" charset="0"/>
              </a:rPr>
              <a:t>A complex Network of nerve fibers within the </a:t>
            </a:r>
            <a:r>
              <a:rPr lang="en-US" b="1" i="1" dirty="0" smtClean="0">
                <a:solidFill>
                  <a:srgbClr val="FF0000"/>
                </a:solidFill>
                <a:cs typeface="Tahoma" pitchFamily="34" charset="0"/>
              </a:rPr>
              <a:t>B</a:t>
            </a:r>
            <a:r>
              <a:rPr lang="en-US" b="1" i="1" dirty="0" smtClean="0">
                <a:cs typeface="Tahoma" pitchFamily="34" charset="0"/>
              </a:rPr>
              <a:t>rain </a:t>
            </a:r>
            <a:r>
              <a:rPr lang="en-US" b="1" i="1" dirty="0" smtClean="0">
                <a:solidFill>
                  <a:srgbClr val="FF0000"/>
                </a:solidFill>
                <a:cs typeface="Tahoma" pitchFamily="34" charset="0"/>
              </a:rPr>
              <a:t>S</a:t>
            </a:r>
            <a:r>
              <a:rPr lang="en-US" b="1" i="1" dirty="0" smtClean="0">
                <a:cs typeface="Tahoma" pitchFamily="34" charset="0"/>
              </a:rPr>
              <a:t>tem </a:t>
            </a:r>
            <a:r>
              <a:rPr lang="en-US" b="1" dirty="0" smtClean="0">
                <a:cs typeface="Tahoma" pitchFamily="34" charset="0"/>
              </a:rPr>
              <a:t>that functions in” </a:t>
            </a:r>
            <a:r>
              <a:rPr lang="en-US" b="1" dirty="0" smtClean="0">
                <a:solidFill>
                  <a:srgbClr val="C00000"/>
                </a:solidFill>
                <a:cs typeface="Tahoma" pitchFamily="34" charset="0"/>
              </a:rPr>
              <a:t>exciting</a:t>
            </a:r>
            <a:r>
              <a:rPr lang="en-US" b="1" dirty="0" smtClean="0">
                <a:cs typeface="Tahoma" pitchFamily="34" charset="0"/>
              </a:rPr>
              <a:t>” the </a:t>
            </a:r>
            <a:r>
              <a:rPr lang="en-US" b="1" i="1" dirty="0" smtClean="0">
                <a:cs typeface="Tahoma" pitchFamily="34" charset="0"/>
              </a:rPr>
              <a:t>cerebrum</a:t>
            </a:r>
            <a:r>
              <a:rPr lang="en-US" b="1" dirty="0" smtClean="0">
                <a:cs typeface="Tahoma" pitchFamily="34" charset="0"/>
              </a:rPr>
              <a:t>. </a:t>
            </a:r>
          </a:p>
          <a:p>
            <a:pPr algn="ctr" eaLnBrk="1" hangingPunct="1">
              <a:buFont typeface="Wingdings 2" pitchFamily="18" charset="2"/>
              <a:buNone/>
            </a:pPr>
            <a:endParaRPr lang="en-US" b="1" i="1" dirty="0" smtClean="0">
              <a:solidFill>
                <a:srgbClr val="C00000"/>
              </a:solidFill>
              <a:cs typeface="Tahoma" pitchFamily="34" charset="0"/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en-US" b="1" i="1" dirty="0" smtClean="0">
                <a:solidFill>
                  <a:srgbClr val="C00000"/>
                </a:solidFill>
                <a:cs typeface="Tahoma" pitchFamily="34" charset="0"/>
              </a:rPr>
              <a:t>R</a:t>
            </a:r>
            <a:r>
              <a:rPr lang="en-US" b="1" i="1" dirty="0" smtClean="0">
                <a:cs typeface="Tahoma" pitchFamily="34" charset="0"/>
              </a:rPr>
              <a:t>eticular </a:t>
            </a:r>
            <a:r>
              <a:rPr lang="en-US" b="1" i="1" dirty="0" smtClean="0">
                <a:solidFill>
                  <a:srgbClr val="C00000"/>
                </a:solidFill>
                <a:cs typeface="Tahoma" pitchFamily="34" charset="0"/>
              </a:rPr>
              <a:t>F</a:t>
            </a:r>
            <a:r>
              <a:rPr lang="en-US" b="1" i="1" dirty="0" smtClean="0">
                <a:cs typeface="Tahoma" pitchFamily="34" charset="0"/>
              </a:rPr>
              <a:t>ormation extends from deep part of the </a:t>
            </a:r>
            <a:r>
              <a:rPr lang="en-US" sz="1400" b="1" i="1" dirty="0" smtClean="0">
                <a:cs typeface="Tahoma" pitchFamily="34" charset="0"/>
              </a:rPr>
              <a:t>upper</a:t>
            </a:r>
            <a:r>
              <a:rPr lang="fa-IR" sz="1400" b="1" i="1" dirty="0" smtClean="0"/>
              <a:t> </a:t>
            </a:r>
            <a:r>
              <a:rPr lang="en-US" sz="1400" b="1" i="1" dirty="0" smtClean="0">
                <a:cs typeface="Tahoma" pitchFamily="34" charset="0"/>
              </a:rPr>
              <a:t>   portion of Spinal Cord into the Diencephalon .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en-US" b="1" dirty="0" smtClean="0">
                <a:cs typeface="Tahoma" pitchFamily="34" charset="0"/>
              </a:rPr>
              <a:t>When sensory impulses reach the </a:t>
            </a:r>
            <a:r>
              <a:rPr lang="en-US" sz="2000" b="1" i="1" dirty="0" smtClean="0">
                <a:solidFill>
                  <a:srgbClr val="C00000"/>
                </a:solidFill>
                <a:cs typeface="Tahoma" pitchFamily="34" charset="0"/>
              </a:rPr>
              <a:t>RF</a:t>
            </a:r>
            <a:r>
              <a:rPr lang="en-US" b="1" dirty="0" smtClean="0">
                <a:cs typeface="Tahoma" pitchFamily="34" charset="0"/>
              </a:rPr>
              <a:t> , it</a:t>
            </a:r>
            <a:r>
              <a:rPr lang="fa-IR" b="1" dirty="0" smtClean="0"/>
              <a:t>  </a:t>
            </a:r>
            <a:r>
              <a:rPr lang="en-US" b="1" dirty="0" smtClean="0">
                <a:cs typeface="Tahoma" pitchFamily="34" charset="0"/>
              </a:rPr>
              <a:t>responds by signaling the </a:t>
            </a:r>
            <a:r>
              <a:rPr lang="en-US" b="1" i="1" dirty="0" smtClean="0">
                <a:solidFill>
                  <a:srgbClr val="C00000"/>
                </a:solidFill>
                <a:cs typeface="Tahoma" pitchFamily="34" charset="0"/>
              </a:rPr>
              <a:t>Cerebral Cortex</a:t>
            </a:r>
            <a:r>
              <a:rPr lang="en-US" b="1" dirty="0" smtClean="0">
                <a:cs typeface="Tahoma" pitchFamily="34" charset="0"/>
              </a:rPr>
              <a:t>, activating it into a state of </a:t>
            </a:r>
            <a:r>
              <a:rPr lang="en-US" b="1" i="1" dirty="0" smtClean="0">
                <a:solidFill>
                  <a:srgbClr val="C00000"/>
                </a:solidFill>
                <a:cs typeface="Tahoma" pitchFamily="34" charset="0"/>
              </a:rPr>
              <a:t>Wakefulness</a:t>
            </a:r>
            <a:r>
              <a:rPr lang="en-US" b="1" dirty="0" smtClean="0">
                <a:cs typeface="Tahoma" pitchFamily="34" charset="0"/>
              </a:rPr>
              <a:t>. </a:t>
            </a:r>
            <a:r>
              <a:rPr lang="fa-IR" b="1" dirty="0" smtClean="0"/>
              <a:t>   </a:t>
            </a:r>
          </a:p>
          <a:p>
            <a:pPr eaLnBrk="1" hangingPunct="1">
              <a:buFont typeface="Wingdings 2" pitchFamily="18" charset="2"/>
              <a:buNone/>
            </a:pPr>
            <a:endParaRPr lang="en-US" dirty="0" smtClean="0"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52" y="73502"/>
            <a:ext cx="5184934" cy="601516"/>
          </a:xfrm>
        </p:spPr>
        <p:txBody>
          <a:bodyPr/>
          <a:lstStyle/>
          <a:p>
            <a:pPr>
              <a:defRPr/>
            </a:pPr>
            <a:endParaRPr lang="fa-IR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1" eaLnBrk="1" hangingPunct="1">
              <a:buFont typeface="Wingdings" pitchFamily="2" charset="2"/>
              <a:buNone/>
            </a:pPr>
            <a:r>
              <a:rPr lang="en-US" sz="1800" b="1" i="1" dirty="0" smtClean="0">
                <a:cs typeface="Tahoma" pitchFamily="34" charset="0"/>
              </a:rPr>
              <a:t>       </a:t>
            </a:r>
            <a:r>
              <a:rPr lang="en-US" sz="18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●</a:t>
            </a:r>
            <a:r>
              <a:rPr lang="en-US" sz="1800" b="1" i="1" dirty="0" smtClean="0">
                <a:cs typeface="Tahoma" pitchFamily="34" charset="0"/>
              </a:rPr>
              <a:t>Without this “arousal Exciting” , the </a:t>
            </a:r>
            <a:r>
              <a:rPr lang="en-US" sz="1800" b="1" i="1" dirty="0" smtClean="0">
                <a:solidFill>
                  <a:srgbClr val="C00000"/>
                </a:solidFill>
                <a:cs typeface="Tahoma" pitchFamily="34" charset="0"/>
              </a:rPr>
              <a:t>Cortex</a:t>
            </a:r>
            <a:r>
              <a:rPr lang="en-US" sz="1800" b="1" i="1" dirty="0" smtClean="0">
                <a:cs typeface="Tahoma" pitchFamily="34" charset="0"/>
              </a:rPr>
              <a:t> remains </a:t>
            </a:r>
            <a:r>
              <a:rPr lang="en-US" sz="2000" b="1" i="1" dirty="0" smtClean="0">
                <a:solidFill>
                  <a:srgbClr val="C00000"/>
                </a:solidFill>
                <a:cs typeface="Tahoma" pitchFamily="34" charset="0"/>
              </a:rPr>
              <a:t>Unaware of Stimulation </a:t>
            </a:r>
            <a:r>
              <a:rPr lang="en-US" sz="1800" b="1" i="1" dirty="0" smtClean="0">
                <a:cs typeface="Tahoma" pitchFamily="34" charset="0"/>
              </a:rPr>
              <a:t>and cannot interpret </a:t>
            </a:r>
            <a:r>
              <a:rPr lang="en-US" sz="1800" b="1" i="1" dirty="0" smtClean="0">
                <a:solidFill>
                  <a:srgbClr val="C00000"/>
                </a:solidFill>
                <a:cs typeface="Tahoma" pitchFamily="34" charset="0"/>
              </a:rPr>
              <a:t>Sensory information </a:t>
            </a:r>
            <a:r>
              <a:rPr lang="en-US" sz="1800" b="1" i="1" dirty="0" smtClean="0">
                <a:cs typeface="Tahoma" pitchFamily="34" charset="0"/>
              </a:rPr>
              <a:t>or carry on </a:t>
            </a:r>
            <a:r>
              <a:rPr lang="en-US" sz="1800" b="1" i="1" dirty="0" smtClean="0">
                <a:solidFill>
                  <a:srgbClr val="C00000"/>
                </a:solidFill>
                <a:cs typeface="Tahoma" pitchFamily="34" charset="0"/>
              </a:rPr>
              <a:t>Thought processes</a:t>
            </a:r>
            <a:r>
              <a:rPr lang="en-US" sz="1800" b="1" i="1" dirty="0" smtClean="0">
                <a:cs typeface="Tahoma" pitchFamily="34" charset="0"/>
              </a:rPr>
              <a:t>.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1800" b="1" i="1" dirty="0" smtClean="0">
                <a:cs typeface="Tahoma" pitchFamily="34" charset="0"/>
              </a:rPr>
              <a:t>	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1800" b="1" i="1" dirty="0" smtClean="0">
                <a:cs typeface="Tahoma" pitchFamily="34" charset="0"/>
              </a:rPr>
              <a:t>       </a:t>
            </a:r>
            <a:r>
              <a:rPr lang="en-US" sz="18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●</a:t>
            </a:r>
            <a:r>
              <a:rPr lang="en-US" sz="1800" b="1" i="1" dirty="0" smtClean="0">
                <a:cs typeface="Tahoma" pitchFamily="34" charset="0"/>
              </a:rPr>
              <a:t>Thus , </a:t>
            </a:r>
            <a:r>
              <a:rPr lang="en-US" sz="1800" b="1" i="1" dirty="0" smtClean="0">
                <a:solidFill>
                  <a:srgbClr val="C00000"/>
                </a:solidFill>
                <a:cs typeface="Tahoma" pitchFamily="34" charset="0"/>
              </a:rPr>
              <a:t>Sleep</a:t>
            </a:r>
            <a:r>
              <a:rPr lang="en-US" sz="1800" b="1" i="1" dirty="0" smtClean="0">
                <a:cs typeface="Tahoma" pitchFamily="34" charset="0"/>
              </a:rPr>
              <a:t> results from </a:t>
            </a:r>
            <a:r>
              <a:rPr lang="en-US" sz="1800" b="1" i="1" dirty="0" smtClean="0">
                <a:solidFill>
                  <a:srgbClr val="C00000"/>
                </a:solidFill>
                <a:cs typeface="Tahoma" pitchFamily="34" charset="0"/>
              </a:rPr>
              <a:t>decreased activity </a:t>
            </a:r>
            <a:r>
              <a:rPr lang="en-US" sz="1800" b="1" i="1" dirty="0" smtClean="0">
                <a:cs typeface="Tahoma" pitchFamily="34" charset="0"/>
              </a:rPr>
              <a:t>in the </a:t>
            </a:r>
            <a:r>
              <a:rPr lang="en-US" sz="2300" b="1" i="1" dirty="0" smtClean="0">
                <a:solidFill>
                  <a:srgbClr val="C00000"/>
                </a:solidFill>
                <a:cs typeface="Tahoma" pitchFamily="34" charset="0"/>
              </a:rPr>
              <a:t>RF</a:t>
            </a:r>
            <a:r>
              <a:rPr lang="en-US" sz="1800" b="1" i="1" dirty="0" smtClean="0">
                <a:cs typeface="Tahoma" pitchFamily="34" charset="0"/>
              </a:rPr>
              <a:t>. 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1800" b="1" i="1" dirty="0" smtClean="0">
                <a:cs typeface="Tahoma" pitchFamily="34" charset="0"/>
              </a:rPr>
              <a:t>				</a:t>
            </a:r>
            <a:endParaRPr lang="fa-IR" sz="18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52" y="73502"/>
            <a:ext cx="5184934" cy="591766"/>
          </a:xfrm>
        </p:spPr>
        <p:txBody>
          <a:bodyPr/>
          <a:lstStyle/>
          <a:p>
            <a:pPr>
              <a:defRPr/>
            </a:pPr>
            <a:endParaRPr lang="fa-IR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en-US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●  </a:t>
            </a:r>
            <a:r>
              <a:rPr lang="en-US" b="1" dirty="0" smtClean="0">
                <a:cs typeface="Tahoma" pitchFamily="34" charset="0"/>
              </a:rPr>
              <a:t> If, the </a:t>
            </a:r>
            <a:r>
              <a:rPr lang="en-US" sz="2300" b="1" i="1" dirty="0" smtClean="0">
                <a:solidFill>
                  <a:srgbClr val="C00000"/>
                </a:solidFill>
                <a:cs typeface="Tahoma" pitchFamily="34" charset="0"/>
              </a:rPr>
              <a:t>RF</a:t>
            </a:r>
            <a:r>
              <a:rPr lang="en-US" b="1" dirty="0" smtClean="0">
                <a:cs typeface="Tahoma" pitchFamily="34" charset="0"/>
              </a:rPr>
              <a:t> ceases to function, as in certain injuries, the person remain </a:t>
            </a:r>
            <a:r>
              <a:rPr lang="en-US" b="1" i="1" dirty="0" smtClean="0">
                <a:solidFill>
                  <a:srgbClr val="C00000"/>
                </a:solidFill>
                <a:cs typeface="Tahoma" pitchFamily="34" charset="0"/>
              </a:rPr>
              <a:t>Unconscious</a:t>
            </a:r>
            <a:r>
              <a:rPr lang="en-US" b="1" dirty="0" smtClean="0">
                <a:cs typeface="Tahoma" pitchFamily="34" charset="0"/>
              </a:rPr>
              <a:t> and </a:t>
            </a:r>
            <a:r>
              <a:rPr lang="en-US" b="1" i="1" dirty="0" smtClean="0">
                <a:cs typeface="Tahoma" pitchFamily="34" charset="0"/>
              </a:rPr>
              <a:t>cannot be </a:t>
            </a:r>
            <a:r>
              <a:rPr lang="en-US" b="1" i="1" dirty="0" smtClean="0">
                <a:solidFill>
                  <a:srgbClr val="C00000"/>
                </a:solidFill>
                <a:cs typeface="Tahoma" pitchFamily="34" charset="0"/>
              </a:rPr>
              <a:t>aroused</a:t>
            </a:r>
            <a:r>
              <a:rPr lang="en-US" b="1" i="1" dirty="0" smtClean="0">
                <a:cs typeface="Tahoma" pitchFamily="34" charset="0"/>
              </a:rPr>
              <a:t> </a:t>
            </a:r>
            <a:r>
              <a:rPr lang="en-US" b="1" dirty="0" smtClean="0">
                <a:cs typeface="Tahoma" pitchFamily="34" charset="0"/>
              </a:rPr>
              <a:t>even with Strong stimulation ( </a:t>
            </a:r>
            <a:r>
              <a:rPr lang="en-US" sz="2300" b="1" dirty="0" smtClean="0">
                <a:solidFill>
                  <a:srgbClr val="002060"/>
                </a:solidFill>
                <a:cs typeface="Tahoma" pitchFamily="34" charset="0"/>
              </a:rPr>
              <a:t>comatose</a:t>
            </a:r>
            <a:r>
              <a:rPr lang="en-US" b="1" dirty="0" smtClean="0">
                <a:solidFill>
                  <a:srgbClr val="901929"/>
                </a:solidFill>
                <a:cs typeface="Tahoma" pitchFamily="34" charset="0"/>
              </a:rPr>
              <a:t> </a:t>
            </a:r>
            <a:r>
              <a:rPr lang="en-US" b="1" dirty="0" smtClean="0">
                <a:cs typeface="Tahoma" pitchFamily="34" charset="0"/>
              </a:rPr>
              <a:t>)</a:t>
            </a:r>
            <a:endParaRPr lang="fa-IR" b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en-US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●</a:t>
            </a:r>
            <a:r>
              <a:rPr lang="en-US" b="1" dirty="0" smtClean="0">
                <a:cs typeface="Tahoma" pitchFamily="34" charset="0"/>
              </a:rPr>
              <a:t>   The </a:t>
            </a:r>
            <a:r>
              <a:rPr lang="en-US" sz="2300" b="1" i="1" dirty="0" smtClean="0">
                <a:solidFill>
                  <a:srgbClr val="C00000"/>
                </a:solidFill>
                <a:cs typeface="Tahoma" pitchFamily="34" charset="0"/>
              </a:rPr>
              <a:t>RF</a:t>
            </a:r>
            <a:r>
              <a:rPr lang="en-US" b="1" dirty="0" smtClean="0">
                <a:cs typeface="Tahoma" pitchFamily="34" charset="0"/>
              </a:rPr>
              <a:t> also seem to act as a </a:t>
            </a:r>
            <a:r>
              <a:rPr lang="en-US" sz="2500" b="1" i="1" dirty="0" smtClean="0">
                <a:solidFill>
                  <a:srgbClr val="002060"/>
                </a:solidFill>
                <a:cs typeface="Tahoma" pitchFamily="34" charset="0"/>
              </a:rPr>
              <a:t>Filter</a:t>
            </a:r>
            <a:r>
              <a:rPr lang="en-US" b="1" i="1" dirty="0" smtClean="0">
                <a:solidFill>
                  <a:srgbClr val="C00000"/>
                </a:solidFill>
                <a:cs typeface="Tahoma" pitchFamily="34" charset="0"/>
              </a:rPr>
              <a:t> for incoming sensory impulses</a:t>
            </a:r>
            <a:r>
              <a:rPr lang="en-US" b="1" dirty="0" smtClean="0">
                <a:cs typeface="Tahoma" pitchFamily="34" charset="0"/>
              </a:rPr>
              <a:t> those impulses that are judged to </a:t>
            </a:r>
            <a:r>
              <a:rPr lang="en-US" b="1" i="1" dirty="0" smtClean="0">
                <a:solidFill>
                  <a:srgbClr val="C00000"/>
                </a:solidFill>
                <a:cs typeface="Tahoma" pitchFamily="34" charset="0"/>
              </a:rPr>
              <a:t>be important</a:t>
            </a:r>
            <a:r>
              <a:rPr lang="en-US" b="1" dirty="0" smtClean="0">
                <a:cs typeface="Tahoma" pitchFamily="34" charset="0"/>
              </a:rPr>
              <a:t>, such as those </a:t>
            </a:r>
            <a:r>
              <a:rPr lang="en-US" sz="2000" b="1" i="1" dirty="0" smtClean="0">
                <a:solidFill>
                  <a:srgbClr val="C00000"/>
                </a:solidFill>
                <a:cs typeface="Tahoma" pitchFamily="34" charset="0"/>
              </a:rPr>
              <a:t>Originating in pain receptors,</a:t>
            </a:r>
            <a:r>
              <a:rPr lang="en-US" sz="2000" b="1" dirty="0" smtClean="0">
                <a:solidFill>
                  <a:srgbClr val="C00000"/>
                </a:solidFill>
                <a:cs typeface="Tahoma" pitchFamily="34" charset="0"/>
              </a:rPr>
              <a:t> </a:t>
            </a:r>
            <a:endParaRPr lang="fa-IR" sz="20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288052" y="73502"/>
            <a:ext cx="5184934" cy="591766"/>
          </a:xfrm>
        </p:spPr>
        <p:txBody>
          <a:bodyPr/>
          <a:lstStyle/>
          <a:p>
            <a:endParaRPr lang="fa-IR" smtClean="0"/>
          </a:p>
        </p:txBody>
      </p:sp>
      <p:pic>
        <p:nvPicPr>
          <p:cNvPr id="58370" name="Picture 2" descr="C:\Users\MAHLA-MAHDIEH\Pictures\2007-12-25\B9-5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5219" y="655518"/>
            <a:ext cx="3420616" cy="258457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FontTx/>
              <a:buChar char="•"/>
            </a:pPr>
            <a:r>
              <a:rPr lang="en-GB" smtClean="0"/>
              <a:t> Reticular Formation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marL="154305" indent="-154305">
              <a:spcBef>
                <a:spcPts val="326"/>
              </a:spcBef>
              <a:buNone/>
              <a:defRPr/>
            </a:pPr>
            <a:endParaRPr lang="en-GB" dirty="0" smtClean="0">
              <a:latin typeface="+mj-lt"/>
            </a:endParaRPr>
          </a:p>
          <a:p>
            <a:pPr marL="154305" indent="-154305">
              <a:spcBef>
                <a:spcPts val="326"/>
              </a:spcBef>
              <a:buNone/>
              <a:defRPr/>
            </a:pPr>
            <a:endParaRPr lang="en-GB" dirty="0" smtClean="0">
              <a:latin typeface="+mj-lt"/>
            </a:endParaRPr>
          </a:p>
          <a:p>
            <a:pPr marL="154305" indent="-154305">
              <a:spcBef>
                <a:spcPts val="326"/>
              </a:spcBef>
              <a:buNone/>
              <a:defRPr/>
            </a:pPr>
            <a:endParaRPr lang="en-GB" dirty="0" smtClean="0">
              <a:latin typeface="+mj-lt"/>
            </a:endParaRPr>
          </a:p>
          <a:p>
            <a:pPr marL="154305" indent="-154305">
              <a:spcBef>
                <a:spcPts val="326"/>
              </a:spcBef>
              <a:buNone/>
              <a:defRPr/>
            </a:pPr>
            <a:endParaRPr lang="en-GB" dirty="0" smtClean="0">
              <a:latin typeface="+mj-lt"/>
            </a:endParaRPr>
          </a:p>
          <a:p>
            <a:pPr marL="154305" indent="-154305">
              <a:spcBef>
                <a:spcPts val="326"/>
              </a:spcBef>
              <a:buFont typeface="Wingdings 2"/>
              <a:buChar char=""/>
              <a:defRPr/>
            </a:pPr>
            <a:r>
              <a:rPr lang="en-GB" sz="1400" dirty="0" smtClean="0">
                <a:latin typeface="+mj-lt"/>
              </a:rPr>
              <a:t>Various nuclei:  1) Nuclei of </a:t>
            </a:r>
            <a:r>
              <a:rPr lang="en-GB" sz="1400" dirty="0" err="1" smtClean="0">
                <a:solidFill>
                  <a:schemeClr val="accent1"/>
                </a:solidFill>
                <a:latin typeface="+mj-lt"/>
              </a:rPr>
              <a:t>medullary</a:t>
            </a:r>
            <a:r>
              <a:rPr lang="en-GB" sz="1400" dirty="0" smtClean="0">
                <a:latin typeface="+mj-lt"/>
              </a:rPr>
              <a:t> reticular formation</a:t>
            </a:r>
          </a:p>
          <a:p>
            <a:pPr marL="154305" indent="-154305">
              <a:spcBef>
                <a:spcPts val="326"/>
              </a:spcBef>
              <a:buNone/>
              <a:defRPr/>
            </a:pPr>
            <a:r>
              <a:rPr lang="en-GB" sz="1400" dirty="0" smtClean="0">
                <a:latin typeface="+mj-lt"/>
              </a:rPr>
              <a:t>			       2) Nuclei of </a:t>
            </a:r>
            <a:r>
              <a:rPr lang="en-GB" sz="1400" dirty="0" err="1" smtClean="0">
                <a:solidFill>
                  <a:schemeClr val="accent1"/>
                </a:solidFill>
                <a:latin typeface="+mj-lt"/>
              </a:rPr>
              <a:t>pontine</a:t>
            </a:r>
            <a:r>
              <a:rPr lang="en-GB" sz="1400" dirty="0" smtClean="0">
                <a:latin typeface="+mj-lt"/>
              </a:rPr>
              <a:t> reticular formation</a:t>
            </a:r>
          </a:p>
          <a:p>
            <a:pPr marL="154305" indent="-154305">
              <a:spcBef>
                <a:spcPts val="326"/>
              </a:spcBef>
              <a:buNone/>
              <a:defRPr/>
            </a:pPr>
            <a:r>
              <a:rPr lang="en-GB" sz="1400" dirty="0" smtClean="0">
                <a:latin typeface="+mj-lt"/>
              </a:rPr>
              <a:t>			       3) Nuclei of </a:t>
            </a:r>
            <a:r>
              <a:rPr lang="en-GB" sz="1400" dirty="0" smtClean="0">
                <a:solidFill>
                  <a:schemeClr val="accent1"/>
                </a:solidFill>
                <a:latin typeface="+mj-lt"/>
              </a:rPr>
              <a:t>midbrain</a:t>
            </a:r>
            <a:r>
              <a:rPr lang="en-GB" sz="1400" dirty="0" smtClean="0">
                <a:latin typeface="+mj-lt"/>
              </a:rPr>
              <a:t> reticular formation</a:t>
            </a:r>
          </a:p>
          <a:p>
            <a:pPr marL="154305" indent="-154305">
              <a:spcBef>
                <a:spcPts val="326"/>
              </a:spcBef>
              <a:buNone/>
              <a:defRPr/>
            </a:pPr>
            <a:endParaRPr lang="en-GB" sz="1400" dirty="0" smtClean="0">
              <a:latin typeface="+mj-lt"/>
            </a:endParaRPr>
          </a:p>
          <a:p>
            <a:pPr marL="154305" indent="-154305">
              <a:spcBef>
                <a:spcPts val="326"/>
              </a:spcBef>
              <a:defRPr/>
            </a:pPr>
            <a:r>
              <a:rPr lang="en-GB" sz="1400" dirty="0" smtClean="0">
                <a:solidFill>
                  <a:srgbClr val="FF0000"/>
                </a:solidFill>
                <a:latin typeface="+mj-lt"/>
              </a:rPr>
              <a:t>Situated</a:t>
            </a:r>
            <a:r>
              <a:rPr lang="en-GB" sz="1400" dirty="0" smtClean="0">
                <a:latin typeface="+mj-lt"/>
              </a:rPr>
              <a:t>: - Downwards into spinal cord</a:t>
            </a:r>
          </a:p>
          <a:p>
            <a:pPr marL="154305" indent="-154305">
              <a:spcBef>
                <a:spcPts val="326"/>
              </a:spcBef>
              <a:buNone/>
              <a:defRPr/>
            </a:pPr>
            <a:r>
              <a:rPr lang="en-GB" sz="1400" dirty="0" smtClean="0">
                <a:latin typeface="+mj-lt"/>
              </a:rPr>
              <a:t>		        - Upwards up to thalamus and </a:t>
            </a:r>
            <a:r>
              <a:rPr lang="en-GB" sz="1400" dirty="0" err="1" smtClean="0">
                <a:latin typeface="+mj-lt"/>
              </a:rPr>
              <a:t>subthalamus</a:t>
            </a:r>
            <a:endParaRPr lang="en-GB" sz="1400" dirty="0">
              <a:latin typeface="+mj-lt"/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675122" y="776271"/>
            <a:ext cx="4545819" cy="5400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r>
              <a:rPr lang="en-GB" dirty="0">
                <a:latin typeface="+mj-lt"/>
              </a:rPr>
              <a:t>Diffused mass of neurons and nerve </a:t>
            </a:r>
            <a:r>
              <a:rPr lang="en-GB" dirty="0" err="1">
                <a:latin typeface="+mj-lt"/>
              </a:rPr>
              <a:t>fibers</a:t>
            </a:r>
            <a:r>
              <a:rPr lang="en-GB" dirty="0">
                <a:latin typeface="+mj-lt"/>
              </a:rPr>
              <a:t> forming meshwork of reticulum in the central portion of the brainstem.</a:t>
            </a:r>
          </a:p>
          <a:p>
            <a:pPr algn="ctr">
              <a:defRPr/>
            </a:pPr>
            <a:endParaRPr lang="en-GB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 descr="F71683-019-f02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303" y="0"/>
            <a:ext cx="3685782" cy="33482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Connections of Reticular Formation</a:t>
            </a:r>
          </a:p>
        </p:txBody>
      </p:sp>
      <p:pic>
        <p:nvPicPr>
          <p:cNvPr id="13315" name="Marcador de Posição de Conteúdo 3" descr="SCAN002.BMP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40098" y="742520"/>
            <a:ext cx="1935349" cy="1759548"/>
          </a:xfrm>
          <a:ln w="28575">
            <a:solidFill>
              <a:schemeClr val="accent1"/>
            </a:solidFill>
          </a:ln>
        </p:spPr>
      </p:pic>
      <p:pic>
        <p:nvPicPr>
          <p:cNvPr id="13316" name="Imagem 4" descr="SCAN002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0552" y="877524"/>
            <a:ext cx="2031366" cy="1252534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6" name="CaixaDeTexto 5"/>
          <p:cNvSpPr txBox="1"/>
          <p:nvPr/>
        </p:nvSpPr>
        <p:spPr>
          <a:xfrm>
            <a:off x="405073" y="2632572"/>
            <a:ext cx="2025365" cy="328937"/>
          </a:xfrm>
          <a:prstGeom prst="rect">
            <a:avLst/>
          </a:prstGeom>
          <a:noFill/>
        </p:spPr>
        <p:txBody>
          <a:bodyPr lIns="51435" tIns="25718" rIns="51435" bIns="25718">
            <a:spAutoFit/>
          </a:bodyPr>
          <a:lstStyle/>
          <a:p>
            <a:pPr>
              <a:defRPr/>
            </a:pPr>
            <a:r>
              <a:rPr lang="en-GB" sz="900" dirty="0">
                <a:latin typeface="+mj-lt"/>
              </a:rPr>
              <a:t>Fig. 1 -Afferent connections of reticular formation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3420616" y="2598821"/>
            <a:ext cx="1755317" cy="328937"/>
          </a:xfrm>
          <a:prstGeom prst="rect">
            <a:avLst/>
          </a:prstGeom>
          <a:noFill/>
        </p:spPr>
        <p:txBody>
          <a:bodyPr lIns="51435" tIns="25718" rIns="51435" bIns="25718">
            <a:spAutoFit/>
          </a:bodyPr>
          <a:lstStyle/>
          <a:p>
            <a:pPr>
              <a:defRPr/>
            </a:pPr>
            <a:r>
              <a:rPr lang="en-GB" sz="900" dirty="0">
                <a:latin typeface="+mj-lt"/>
              </a:rPr>
              <a:t>Fig. 2 – Efferent connections of reticular formation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312</Words>
  <Application>Microsoft Office PowerPoint</Application>
  <PresentationFormat>Custom</PresentationFormat>
  <Paragraphs>48</Paragraphs>
  <Slides>29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Slide 1</vt:lpstr>
      <vt:lpstr>   RETICULAR FORMATION, SLEEP AND WAKEFULNESS   lecturer: Dr Cyrus Jalili Kermanshah University of Medical Sciences, Faculty of Medicine, Department of Anatomical sciences</vt:lpstr>
      <vt:lpstr>Definition        </vt:lpstr>
      <vt:lpstr>Slide 4</vt:lpstr>
      <vt:lpstr>Slide 5</vt:lpstr>
      <vt:lpstr>Slide 6</vt:lpstr>
      <vt:lpstr> Reticular Formation</vt:lpstr>
      <vt:lpstr>Slide 8</vt:lpstr>
      <vt:lpstr>Connections of Reticular Formation</vt:lpstr>
      <vt:lpstr>Ascending Reticular Activating System - ARAS</vt:lpstr>
      <vt:lpstr>Ascending Reticular Activating System - ARAS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Company>NPSoft.ir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NPSoft</dc:creator>
  <cp:lastModifiedBy>NPSoft</cp:lastModifiedBy>
  <cp:revision>26</cp:revision>
  <dcterms:created xsi:type="dcterms:W3CDTF">2020-05-17T05:43:17Z</dcterms:created>
  <dcterms:modified xsi:type="dcterms:W3CDTF">2020-05-26T08:14:40Z</dcterms:modified>
</cp:coreProperties>
</file>